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77" r:id="rId2"/>
    <p:sldId id="278" r:id="rId3"/>
    <p:sldId id="279" r:id="rId4"/>
    <p:sldId id="287" r:id="rId5"/>
    <p:sldId id="283" r:id="rId6"/>
    <p:sldId id="285" r:id="rId7"/>
    <p:sldId id="286" r:id="rId8"/>
    <p:sldId id="280" r:id="rId9"/>
    <p:sldId id="281" r:id="rId10"/>
  </p:sldIdLst>
  <p:sldSz cx="9144000" cy="5143500" type="screen16x9"/>
  <p:notesSz cx="6858000" cy="9144000"/>
  <p:defaultTextStyle>
    <a:defPPr>
      <a:defRPr lang="en-US"/>
    </a:defPPr>
    <a:lvl1pPr marL="0" algn="l" defTabSz="914339" rtl="0" eaLnBrk="1" latinLnBrk="0" hangingPunct="1">
      <a:defRPr sz="1800" kern="1200">
        <a:solidFill>
          <a:schemeClr val="tx1"/>
        </a:solidFill>
        <a:latin typeface="+mn-lt"/>
        <a:ea typeface="+mn-ea"/>
        <a:cs typeface="+mn-cs"/>
      </a:defRPr>
    </a:lvl1pPr>
    <a:lvl2pPr marL="457170" algn="l" defTabSz="914339" rtl="0" eaLnBrk="1" latinLnBrk="0" hangingPunct="1">
      <a:defRPr sz="1800" kern="1200">
        <a:solidFill>
          <a:schemeClr val="tx1"/>
        </a:solidFill>
        <a:latin typeface="+mn-lt"/>
        <a:ea typeface="+mn-ea"/>
        <a:cs typeface="+mn-cs"/>
      </a:defRPr>
    </a:lvl2pPr>
    <a:lvl3pPr marL="914339" algn="l" defTabSz="914339" rtl="0" eaLnBrk="1" latinLnBrk="0" hangingPunct="1">
      <a:defRPr sz="1800" kern="1200">
        <a:solidFill>
          <a:schemeClr val="tx1"/>
        </a:solidFill>
        <a:latin typeface="+mn-lt"/>
        <a:ea typeface="+mn-ea"/>
        <a:cs typeface="+mn-cs"/>
      </a:defRPr>
    </a:lvl3pPr>
    <a:lvl4pPr marL="1371509" algn="l" defTabSz="914339" rtl="0" eaLnBrk="1" latinLnBrk="0" hangingPunct="1">
      <a:defRPr sz="1800" kern="1200">
        <a:solidFill>
          <a:schemeClr val="tx1"/>
        </a:solidFill>
        <a:latin typeface="+mn-lt"/>
        <a:ea typeface="+mn-ea"/>
        <a:cs typeface="+mn-cs"/>
      </a:defRPr>
    </a:lvl4pPr>
    <a:lvl5pPr marL="1828678" algn="l" defTabSz="914339" rtl="0" eaLnBrk="1" latinLnBrk="0" hangingPunct="1">
      <a:defRPr sz="1800" kern="1200">
        <a:solidFill>
          <a:schemeClr val="tx1"/>
        </a:solidFill>
        <a:latin typeface="+mn-lt"/>
        <a:ea typeface="+mn-ea"/>
        <a:cs typeface="+mn-cs"/>
      </a:defRPr>
    </a:lvl5pPr>
    <a:lvl6pPr marL="2285848" algn="l" defTabSz="914339" rtl="0" eaLnBrk="1" latinLnBrk="0" hangingPunct="1">
      <a:defRPr sz="1800" kern="1200">
        <a:solidFill>
          <a:schemeClr val="tx1"/>
        </a:solidFill>
        <a:latin typeface="+mn-lt"/>
        <a:ea typeface="+mn-ea"/>
        <a:cs typeface="+mn-cs"/>
      </a:defRPr>
    </a:lvl6pPr>
    <a:lvl7pPr marL="2743017" algn="l" defTabSz="914339" rtl="0" eaLnBrk="1" latinLnBrk="0" hangingPunct="1">
      <a:defRPr sz="1800" kern="1200">
        <a:solidFill>
          <a:schemeClr val="tx1"/>
        </a:solidFill>
        <a:latin typeface="+mn-lt"/>
        <a:ea typeface="+mn-ea"/>
        <a:cs typeface="+mn-cs"/>
      </a:defRPr>
    </a:lvl7pPr>
    <a:lvl8pPr marL="3200187" algn="l" defTabSz="914339" rtl="0" eaLnBrk="1" latinLnBrk="0" hangingPunct="1">
      <a:defRPr sz="1800" kern="1200">
        <a:solidFill>
          <a:schemeClr val="tx1"/>
        </a:solidFill>
        <a:latin typeface="+mn-lt"/>
        <a:ea typeface="+mn-ea"/>
        <a:cs typeface="+mn-cs"/>
      </a:defRPr>
    </a:lvl8pPr>
    <a:lvl9pPr marL="3657357" algn="l" defTabSz="914339"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نمط متوسط 1 - تمييز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6E25E649-3F16-4E02-A733-19D2CDBF48F0}" styleName="نمط متوسط 3 - تمييز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نمط متوسط 1 - تمييز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409" autoAdjust="0"/>
  </p:normalViewPr>
  <p:slideViewPr>
    <p:cSldViewPr>
      <p:cViewPr varScale="1">
        <p:scale>
          <a:sx n="89" d="100"/>
          <a:sy n="89" d="100"/>
        </p:scale>
        <p:origin x="-846" y="-90"/>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49A341-1322-447F-BE82-BB94431C38D4}" type="datetimeFigureOut">
              <a:rPr lang="en-US" smtClean="0"/>
              <a:t>2/23/2018</a:t>
            </a:fld>
            <a:endParaRPr lang="en-US"/>
          </a:p>
        </p:txBody>
      </p:sp>
      <p:sp>
        <p:nvSpPr>
          <p:cNvPr id="4" name="عنصر نائب لصورة الشريحة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BFEDF0-894E-4C52-826B-4CC788C91E6E}" type="slidenum">
              <a:rPr lang="en-US" smtClean="0"/>
              <a:t>‹#›</a:t>
            </a:fld>
            <a:endParaRPr lang="en-US"/>
          </a:p>
        </p:txBody>
      </p:sp>
    </p:spTree>
    <p:extLst>
      <p:ext uri="{BB962C8B-B14F-4D97-AF65-F5344CB8AC3E}">
        <p14:creationId xmlns:p14="http://schemas.microsoft.com/office/powerpoint/2010/main" val="2448095122"/>
      </p:ext>
    </p:extLst>
  </p:cSld>
  <p:clrMap bg1="lt1" tx1="dk1" bg2="lt2" tx2="dk2" accent1="accent1" accent2="accent2" accent3="accent3" accent4="accent4" accent5="accent5" accent6="accent6" hlink="hlink" folHlink="folHlink"/>
  <p:notesStyle>
    <a:lvl1pPr marL="0" algn="l" defTabSz="914339" rtl="0" eaLnBrk="1" latinLnBrk="0" hangingPunct="1">
      <a:defRPr sz="1200" kern="1200">
        <a:solidFill>
          <a:schemeClr val="tx1"/>
        </a:solidFill>
        <a:latin typeface="+mn-lt"/>
        <a:ea typeface="+mn-ea"/>
        <a:cs typeface="+mn-cs"/>
      </a:defRPr>
    </a:lvl1pPr>
    <a:lvl2pPr marL="457170" algn="l" defTabSz="914339" rtl="0" eaLnBrk="1" latinLnBrk="0" hangingPunct="1">
      <a:defRPr sz="1200" kern="1200">
        <a:solidFill>
          <a:schemeClr val="tx1"/>
        </a:solidFill>
        <a:latin typeface="+mn-lt"/>
        <a:ea typeface="+mn-ea"/>
        <a:cs typeface="+mn-cs"/>
      </a:defRPr>
    </a:lvl2pPr>
    <a:lvl3pPr marL="914339" algn="l" defTabSz="914339" rtl="0" eaLnBrk="1" latinLnBrk="0" hangingPunct="1">
      <a:defRPr sz="1200" kern="1200">
        <a:solidFill>
          <a:schemeClr val="tx1"/>
        </a:solidFill>
        <a:latin typeface="+mn-lt"/>
        <a:ea typeface="+mn-ea"/>
        <a:cs typeface="+mn-cs"/>
      </a:defRPr>
    </a:lvl3pPr>
    <a:lvl4pPr marL="1371509" algn="l" defTabSz="914339" rtl="0" eaLnBrk="1" latinLnBrk="0" hangingPunct="1">
      <a:defRPr sz="1200" kern="1200">
        <a:solidFill>
          <a:schemeClr val="tx1"/>
        </a:solidFill>
        <a:latin typeface="+mn-lt"/>
        <a:ea typeface="+mn-ea"/>
        <a:cs typeface="+mn-cs"/>
      </a:defRPr>
    </a:lvl4pPr>
    <a:lvl5pPr marL="1828678" algn="l" defTabSz="914339" rtl="0" eaLnBrk="1" latinLnBrk="0" hangingPunct="1">
      <a:defRPr sz="1200" kern="1200">
        <a:solidFill>
          <a:schemeClr val="tx1"/>
        </a:solidFill>
        <a:latin typeface="+mn-lt"/>
        <a:ea typeface="+mn-ea"/>
        <a:cs typeface="+mn-cs"/>
      </a:defRPr>
    </a:lvl5pPr>
    <a:lvl6pPr marL="2285848" algn="l" defTabSz="914339" rtl="0" eaLnBrk="1" latinLnBrk="0" hangingPunct="1">
      <a:defRPr sz="1200" kern="1200">
        <a:solidFill>
          <a:schemeClr val="tx1"/>
        </a:solidFill>
        <a:latin typeface="+mn-lt"/>
        <a:ea typeface="+mn-ea"/>
        <a:cs typeface="+mn-cs"/>
      </a:defRPr>
    </a:lvl6pPr>
    <a:lvl7pPr marL="2743017" algn="l" defTabSz="914339" rtl="0" eaLnBrk="1" latinLnBrk="0" hangingPunct="1">
      <a:defRPr sz="1200" kern="1200">
        <a:solidFill>
          <a:schemeClr val="tx1"/>
        </a:solidFill>
        <a:latin typeface="+mn-lt"/>
        <a:ea typeface="+mn-ea"/>
        <a:cs typeface="+mn-cs"/>
      </a:defRPr>
    </a:lvl7pPr>
    <a:lvl8pPr marL="3200187" algn="l" defTabSz="914339" rtl="0" eaLnBrk="1" latinLnBrk="0" hangingPunct="1">
      <a:defRPr sz="1200" kern="1200">
        <a:solidFill>
          <a:schemeClr val="tx1"/>
        </a:solidFill>
        <a:latin typeface="+mn-lt"/>
        <a:ea typeface="+mn-ea"/>
        <a:cs typeface="+mn-cs"/>
      </a:defRPr>
    </a:lvl8pPr>
    <a:lvl9pPr marL="3657357" algn="l" defTabSz="914339"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9" name="Title 8"/>
          <p:cNvSpPr>
            <a:spLocks noGrp="1"/>
          </p:cNvSpPr>
          <p:nvPr>
            <p:ph type="ctrTitle"/>
          </p:nvPr>
        </p:nvSpPr>
        <p:spPr>
          <a:xfrm>
            <a:off x="533401" y="1028700"/>
            <a:ext cx="7851648" cy="1371600"/>
          </a:xfrm>
          <a:ln>
            <a:noFill/>
          </a:ln>
        </p:spPr>
        <p:txBody>
          <a:bodyPr vert="horz" tIns="0" rIns="18287"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2421402"/>
            <a:ext cx="7854696" cy="1314450"/>
          </a:xfrm>
        </p:spPr>
        <p:txBody>
          <a:bodyPr lIns="0" rIns="18287"/>
          <a:lstStyle>
            <a:lvl1pPr marL="0" marR="45717" indent="0" algn="r">
              <a:buNone/>
              <a:defRPr>
                <a:solidFill>
                  <a:schemeClr val="tx1"/>
                </a:solidFill>
              </a:defRPr>
            </a:lvl1pPr>
            <a:lvl2pPr marL="457170" indent="0" algn="ctr">
              <a:buNone/>
            </a:lvl2pPr>
            <a:lvl3pPr marL="914339" indent="0" algn="ctr">
              <a:buNone/>
            </a:lvl3pPr>
            <a:lvl4pPr marL="1371509" indent="0" algn="ctr">
              <a:buNone/>
            </a:lvl4pPr>
            <a:lvl5pPr marL="1828678" indent="0" algn="ctr">
              <a:buNone/>
            </a:lvl5pPr>
            <a:lvl6pPr marL="2285848" indent="0" algn="ctr">
              <a:buNone/>
            </a:lvl6pPr>
            <a:lvl7pPr marL="2743017" indent="0" algn="ctr">
              <a:buNone/>
            </a:lvl7pPr>
            <a:lvl8pPr marL="3200187" indent="0" algn="ctr">
              <a:buNone/>
            </a:lvl8pPr>
            <a:lvl9pPr marL="3657357"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4EFA8E3D-DF5F-4930-A64C-CF1B6B6B2744}" type="datetimeFigureOut">
              <a:rPr lang="en-US" smtClean="0"/>
              <a:t>2/23/2018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E414E380-8A93-43E6-98C7-72CDD85FCE2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4EFA8E3D-DF5F-4930-A64C-CF1B6B6B2744}" type="datetimeFigureOut">
              <a:rPr lang="en-US" smtClean="0"/>
              <a:t>2/23/2018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14E380-8A93-43E6-98C7-72CDD85FCE2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685801"/>
            <a:ext cx="2057400" cy="3908822"/>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685801"/>
            <a:ext cx="6019800" cy="3908822"/>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4EFA8E3D-DF5F-4930-A64C-CF1B6B6B2744}" type="datetimeFigureOut">
              <a:rPr lang="en-US" smtClean="0"/>
              <a:t>2/23/2018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14E380-8A93-43E6-98C7-72CDD85FCE2D}"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400050"/>
            <a:ext cx="7696200" cy="85725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62000" y="1428750"/>
            <a:ext cx="3771900" cy="30289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86300" y="1428750"/>
            <a:ext cx="3771900" cy="14573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86300" y="3000375"/>
            <a:ext cx="3771900" cy="14573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fld id="{1141E1CB-8568-4E2D-A982-7D5B4D3C5AE9}" type="datetime1">
              <a:rPr lang="en-US"/>
              <a:pPr>
                <a:defRPr/>
              </a:pPr>
              <a:t>2/23/2018</a:t>
            </a:fld>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70E2C489-A122-4864-8AE8-919D6321A0BE}" type="slidenum">
              <a:rPr lang="en-US"/>
              <a:pPr>
                <a:defRPr/>
              </a:pPr>
              <a:t>‹#›</a:t>
            </a:fld>
            <a:endParaRPr lang="en-US"/>
          </a:p>
        </p:txBody>
      </p:sp>
    </p:spTree>
    <p:extLst>
      <p:ext uri="{BB962C8B-B14F-4D97-AF65-F5344CB8AC3E}">
        <p14:creationId xmlns:p14="http://schemas.microsoft.com/office/powerpoint/2010/main" val="3303229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4EFA8E3D-DF5F-4930-A64C-CF1B6B6B2744}" type="datetimeFigureOut">
              <a:rPr lang="en-US" smtClean="0"/>
              <a:t>2/23/2018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14E380-8A93-43E6-98C7-72CDD85FCE2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530352" y="987552"/>
            <a:ext cx="7772400" cy="1021842"/>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028500"/>
            <a:ext cx="7772400" cy="1132284"/>
          </a:xfrm>
        </p:spPr>
        <p:txBody>
          <a:bodyPr lIns="45717" rIns="45717"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4EFA8E3D-DF5F-4930-A64C-CF1B6B6B2744}" type="datetimeFigureOut">
              <a:rPr lang="en-US" smtClean="0"/>
              <a:t>2/23/2018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14E380-8A93-43E6-98C7-72CDD85FCE2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1" y="528066"/>
            <a:ext cx="8229600" cy="85725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440064"/>
            <a:ext cx="4038600" cy="332613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1" y="1440064"/>
            <a:ext cx="4038600" cy="332613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4EFA8E3D-DF5F-4930-A64C-CF1B6B6B2744}" type="datetimeFigureOut">
              <a:rPr lang="en-US" smtClean="0"/>
              <a:t>2/23/2018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14E380-8A93-43E6-98C7-72CDD85FCE2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1" y="528066"/>
            <a:ext cx="8229600" cy="857250"/>
          </a:xfrm>
        </p:spPr>
        <p:txBody>
          <a:bodyPr tIns="45717"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391436"/>
            <a:ext cx="4040188" cy="494514"/>
          </a:xfrm>
        </p:spPr>
        <p:txBody>
          <a:bodyPr lIns="45717" tIns="0" rIns="45717"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7" y="1394819"/>
            <a:ext cx="4041775" cy="491133"/>
          </a:xfrm>
        </p:spPr>
        <p:txBody>
          <a:bodyPr lIns="45717" tIns="0" rIns="45717"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1885951"/>
            <a:ext cx="4040188" cy="288429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7" y="1885951"/>
            <a:ext cx="4041775" cy="288429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4EFA8E3D-DF5F-4930-A64C-CF1B6B6B2744}" type="datetimeFigureOut">
              <a:rPr lang="en-US" smtClean="0"/>
              <a:t>2/23/2018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14E380-8A93-43E6-98C7-72CDD85FCE2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305800" cy="857250"/>
          </a:xfrm>
        </p:spPr>
        <p:txBody>
          <a:bodyPr vert="horz" tIns="45717"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4EFA8E3D-DF5F-4930-A64C-CF1B6B6B2744}" type="datetimeFigureOut">
              <a:rPr lang="en-US" smtClean="0"/>
              <a:t>2/23/2018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14E380-8A93-43E6-98C7-72CDD85FCE2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FA8E3D-DF5F-4930-A64C-CF1B6B6B2744}" type="datetimeFigureOut">
              <a:rPr lang="en-US" smtClean="0"/>
              <a:t>2/23/2018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14E380-8A93-43E6-98C7-72CDD85FCE2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385765"/>
            <a:ext cx="2743200" cy="871538"/>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257300"/>
            <a:ext cx="2743200" cy="3429000"/>
          </a:xfrm>
        </p:spPr>
        <p:txBody>
          <a:bodyPr lIns="18287" rIns="18287"/>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257300"/>
            <a:ext cx="5111750" cy="3429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4EFA8E3D-DF5F-4930-A64C-CF1B6B6B2744}" type="datetimeFigureOut">
              <a:rPr lang="en-US" smtClean="0"/>
              <a:t>2/23/2018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14E380-8A93-43E6-98C7-72CDD85FCE2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4" y="831058"/>
            <a:ext cx="5257800" cy="30861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lIns="91434" tIns="45717" rIns="91434" bIns="45717" rtlCol="0" anchor="ctr"/>
          <a:lstStyle/>
          <a:p>
            <a:pPr algn="ctr" eaLnBrk="1" latinLnBrk="0" hangingPunct="1"/>
            <a:endParaRPr kumimoji="0" lang="en-US"/>
          </a:p>
        </p:txBody>
      </p:sp>
      <p:sp>
        <p:nvSpPr>
          <p:cNvPr id="12" name="Right Triangle 11"/>
          <p:cNvSpPr/>
          <p:nvPr/>
        </p:nvSpPr>
        <p:spPr>
          <a:xfrm rot="420000" flipV="1">
            <a:off x="8004135" y="4019827"/>
            <a:ext cx="155448" cy="116586"/>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lIns="91434" tIns="45717" rIns="91434" bIns="45717" rtlCol="0" anchor="ctr"/>
          <a:lstStyle/>
          <a:p>
            <a:pPr algn="ctr" eaLnBrk="1" latinLnBrk="0" hangingPunct="1"/>
            <a:endParaRPr kumimoji="0" lang="en-US"/>
          </a:p>
        </p:txBody>
      </p:sp>
      <p:sp>
        <p:nvSpPr>
          <p:cNvPr id="2" name="Title 1"/>
          <p:cNvSpPr>
            <a:spLocks noGrp="1"/>
          </p:cNvSpPr>
          <p:nvPr>
            <p:ph type="title"/>
          </p:nvPr>
        </p:nvSpPr>
        <p:spPr>
          <a:xfrm>
            <a:off x="609600" y="882748"/>
            <a:ext cx="2212848" cy="1186966"/>
          </a:xfrm>
        </p:spPr>
        <p:txBody>
          <a:bodyPr vert="horz" lIns="45717" tIns="45717" rIns="45717" bIns="45717"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121589"/>
            <a:ext cx="2209800" cy="1634490"/>
          </a:xfrm>
        </p:spPr>
        <p:txBody>
          <a:bodyPr lIns="64004" rIns="45717" bIns="45717"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4EFA8E3D-DF5F-4930-A64C-CF1B6B6B2744}" type="datetimeFigureOut">
              <a:rPr lang="en-US" smtClean="0"/>
              <a:t>2/23/2018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4767264"/>
            <a:ext cx="609600" cy="273844"/>
          </a:xfrm>
        </p:spPr>
        <p:txBody>
          <a:bodyPr/>
          <a:lstStyle/>
          <a:p>
            <a:fld id="{E414E380-8A93-43E6-98C7-72CDD85FCE2D}" type="slidenum">
              <a:rPr lang="en-US" smtClean="0"/>
              <a:t>‹#›</a:t>
            </a:fld>
            <a:endParaRPr lang="en-US"/>
          </a:p>
        </p:txBody>
      </p:sp>
      <p:sp>
        <p:nvSpPr>
          <p:cNvPr id="3" name="Picture Placeholder 2"/>
          <p:cNvSpPr>
            <a:spLocks noGrp="1"/>
          </p:cNvSpPr>
          <p:nvPr>
            <p:ph type="pic" idx="1"/>
          </p:nvPr>
        </p:nvSpPr>
        <p:spPr>
          <a:xfrm rot="420000">
            <a:off x="3485794" y="899638"/>
            <a:ext cx="4617720" cy="294894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4362452"/>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34" tIns="45717" rIns="91434" bIns="45717"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4664870"/>
            <a:ext cx="4762500" cy="478632"/>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34" tIns="45717" rIns="91434" bIns="45717"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A3BBF0"/>
            </a:gs>
            <a:gs pos="0">
              <a:schemeClr val="accent1">
                <a:tint val="66000"/>
                <a:satMod val="160000"/>
              </a:schemeClr>
            </a:gs>
            <a:gs pos="99000">
              <a:schemeClr val="accent1">
                <a:tint val="44500"/>
                <a:satMod val="160000"/>
              </a:schemeClr>
            </a:gs>
            <a:gs pos="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5357"/>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34" tIns="45717" rIns="91434" bIns="45717"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5357"/>
            <a:ext cx="4762500" cy="478632"/>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34" tIns="45717" rIns="91434" bIns="45717"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1" y="528066"/>
            <a:ext cx="8229600" cy="857250"/>
          </a:xfrm>
          <a:prstGeom prst="rect">
            <a:avLst/>
          </a:prstGeom>
        </p:spPr>
        <p:txBody>
          <a:bodyPr vert="horz" lIns="0" tIns="45717"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1" y="1451610"/>
            <a:ext cx="8229600" cy="3291840"/>
          </a:xfrm>
          <a:prstGeom prst="rect">
            <a:avLst/>
          </a:prstGeom>
        </p:spPr>
        <p:txBody>
          <a:bodyPr vert="horz" lIns="91434" tIns="45717" rIns="91434" bIns="45717">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4767264"/>
            <a:ext cx="2133600" cy="273844"/>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EFA8E3D-DF5F-4930-A64C-CF1B6B6B2744}" type="datetimeFigureOut">
              <a:rPr lang="en-US" smtClean="0"/>
              <a:t>2/23/2018</a:t>
            </a:fld>
            <a:endParaRPr lang="en-US"/>
          </a:p>
        </p:txBody>
      </p:sp>
      <p:sp>
        <p:nvSpPr>
          <p:cNvPr id="22" name="Footer Placeholder 21"/>
          <p:cNvSpPr>
            <a:spLocks noGrp="1"/>
          </p:cNvSpPr>
          <p:nvPr>
            <p:ph type="ftr" sz="quarter" idx="3"/>
          </p:nvPr>
        </p:nvSpPr>
        <p:spPr>
          <a:xfrm>
            <a:off x="2667000" y="4767264"/>
            <a:ext cx="3352800" cy="273844"/>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4767264"/>
            <a:ext cx="762000" cy="273844"/>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414E380-8A93-43E6-98C7-72CDD85FCE2D}" type="slidenum">
              <a:rPr lang="en-US" smtClean="0"/>
              <a:t>‹#›</a:t>
            </a:fld>
            <a:endParaRPr lang="en-US"/>
          </a:p>
        </p:txBody>
      </p:sp>
      <p:grpSp>
        <p:nvGrpSpPr>
          <p:cNvPr id="2" name="Group 1"/>
          <p:cNvGrpSpPr/>
          <p:nvPr/>
        </p:nvGrpSpPr>
        <p:grpSpPr>
          <a:xfrm>
            <a:off x="-19017" y="151806"/>
            <a:ext cx="9180548" cy="486918"/>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01" indent="-274301"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37" indent="-246872"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339" indent="-246872"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641" indent="-210298"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2942" indent="-210298"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245" indent="-210298"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112" indent="-182868"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414" indent="-182868"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716" indent="-182868"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170" algn="l" rtl="0" eaLnBrk="1" latinLnBrk="0" hangingPunct="1">
        <a:defRPr kumimoji="0" kern="1200">
          <a:solidFill>
            <a:schemeClr val="tx1"/>
          </a:solidFill>
          <a:latin typeface="+mn-lt"/>
          <a:ea typeface="+mn-ea"/>
          <a:cs typeface="+mn-cs"/>
        </a:defRPr>
      </a:lvl2pPr>
      <a:lvl3pPr marL="914339" algn="l" rtl="0" eaLnBrk="1" latinLnBrk="0" hangingPunct="1">
        <a:defRPr kumimoji="0" kern="1200">
          <a:solidFill>
            <a:schemeClr val="tx1"/>
          </a:solidFill>
          <a:latin typeface="+mn-lt"/>
          <a:ea typeface="+mn-ea"/>
          <a:cs typeface="+mn-cs"/>
        </a:defRPr>
      </a:lvl3pPr>
      <a:lvl4pPr marL="1371509" algn="l" rtl="0" eaLnBrk="1" latinLnBrk="0" hangingPunct="1">
        <a:defRPr kumimoji="0" kern="1200">
          <a:solidFill>
            <a:schemeClr val="tx1"/>
          </a:solidFill>
          <a:latin typeface="+mn-lt"/>
          <a:ea typeface="+mn-ea"/>
          <a:cs typeface="+mn-cs"/>
        </a:defRPr>
      </a:lvl4pPr>
      <a:lvl5pPr marL="1828678" algn="l" rtl="0" eaLnBrk="1" latinLnBrk="0" hangingPunct="1">
        <a:defRPr kumimoji="0" kern="1200">
          <a:solidFill>
            <a:schemeClr val="tx1"/>
          </a:solidFill>
          <a:latin typeface="+mn-lt"/>
          <a:ea typeface="+mn-ea"/>
          <a:cs typeface="+mn-cs"/>
        </a:defRPr>
      </a:lvl5pPr>
      <a:lvl6pPr marL="2285848" algn="l" rtl="0" eaLnBrk="1" latinLnBrk="0" hangingPunct="1">
        <a:defRPr kumimoji="0" kern="1200">
          <a:solidFill>
            <a:schemeClr val="tx1"/>
          </a:solidFill>
          <a:latin typeface="+mn-lt"/>
          <a:ea typeface="+mn-ea"/>
          <a:cs typeface="+mn-cs"/>
        </a:defRPr>
      </a:lvl6pPr>
      <a:lvl7pPr marL="2743017" algn="l" rtl="0" eaLnBrk="1" latinLnBrk="0" hangingPunct="1">
        <a:defRPr kumimoji="0" kern="1200">
          <a:solidFill>
            <a:schemeClr val="tx1"/>
          </a:solidFill>
          <a:latin typeface="+mn-lt"/>
          <a:ea typeface="+mn-ea"/>
          <a:cs typeface="+mn-cs"/>
        </a:defRPr>
      </a:lvl7pPr>
      <a:lvl8pPr marL="3200187" algn="l" rtl="0" eaLnBrk="1" latinLnBrk="0" hangingPunct="1">
        <a:defRPr kumimoji="0" kern="1200">
          <a:solidFill>
            <a:schemeClr val="tx1"/>
          </a:solidFill>
          <a:latin typeface="+mn-lt"/>
          <a:ea typeface="+mn-ea"/>
          <a:cs typeface="+mn-cs"/>
        </a:defRPr>
      </a:lvl8pPr>
      <a:lvl9pPr marL="3657357"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12.xml"/><Relationship Id="rId1" Type="http://schemas.openxmlformats.org/officeDocument/2006/relationships/tags" Target="../tags/tag1.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1809750"/>
            <a:ext cx="7696200" cy="1143000"/>
          </a:xfrm>
          <a:prstGeom prst="rect">
            <a:avLst/>
          </a:prstGeom>
        </p:spPr>
        <p:txBody>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en-US" sz="8000" dirty="0" smtClean="0"/>
              <a:t>haematocrit</a:t>
            </a:r>
            <a:endParaRPr lang="en-US" sz="8000" dirty="0" smtClean="0"/>
          </a:p>
        </p:txBody>
      </p:sp>
    </p:spTree>
    <p:extLst>
      <p:ext uri="{BB962C8B-B14F-4D97-AF65-F5344CB8AC3E}">
        <p14:creationId xmlns:p14="http://schemas.microsoft.com/office/powerpoint/2010/main" val="5714918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95400" y="742950"/>
            <a:ext cx="7162800" cy="2782300"/>
          </a:xfrm>
          <a:prstGeom prst="rect">
            <a:avLst/>
          </a:prstGeom>
        </p:spPr>
        <p:txBody>
          <a:bodyPr wrap="square">
            <a:spAutoFit/>
          </a:bodyPr>
          <a:lstStyle/>
          <a:p>
            <a:pPr marL="342900" lvl="0" indent="-342900">
              <a:lnSpc>
                <a:spcPct val="115000"/>
              </a:lnSpc>
              <a:buFont typeface="Symbol"/>
              <a:buChar char=""/>
            </a:pPr>
            <a:r>
              <a:rPr lang="en-US" sz="2400" dirty="0">
                <a:latin typeface="Times New Roman"/>
                <a:ea typeface="Calibri"/>
                <a:cs typeface="Arial"/>
              </a:rPr>
              <a:t>The </a:t>
            </a:r>
            <a:r>
              <a:rPr lang="en-US" sz="2400" b="1" dirty="0" smtClean="0">
                <a:latin typeface="Times New Roman"/>
                <a:ea typeface="Calibri"/>
                <a:cs typeface="Arial"/>
              </a:rPr>
              <a:t>haematocrit  </a:t>
            </a:r>
            <a:r>
              <a:rPr lang="en-US" sz="2400" dirty="0">
                <a:latin typeface="Times New Roman"/>
                <a:ea typeface="Calibri"/>
                <a:cs typeface="Arial"/>
              </a:rPr>
              <a:t>(</a:t>
            </a:r>
            <a:r>
              <a:rPr lang="en-US" sz="2400" b="1" dirty="0" err="1">
                <a:latin typeface="Times New Roman"/>
                <a:ea typeface="Calibri"/>
                <a:cs typeface="Arial"/>
              </a:rPr>
              <a:t>Ht</a:t>
            </a:r>
            <a:r>
              <a:rPr lang="en-US" sz="2400" dirty="0">
                <a:latin typeface="Times New Roman"/>
                <a:ea typeface="Calibri"/>
                <a:cs typeface="Arial"/>
              </a:rPr>
              <a:t> or </a:t>
            </a:r>
            <a:r>
              <a:rPr lang="en-US" sz="2400" b="1" dirty="0">
                <a:latin typeface="Times New Roman"/>
                <a:ea typeface="Calibri"/>
                <a:cs typeface="Arial"/>
              </a:rPr>
              <a:t>HCT</a:t>
            </a:r>
            <a:r>
              <a:rPr lang="en-US" sz="2400" dirty="0" smtClean="0">
                <a:latin typeface="Times New Roman"/>
                <a:ea typeface="Calibri"/>
                <a:cs typeface="Arial"/>
              </a:rPr>
              <a:t>)</a:t>
            </a:r>
          </a:p>
          <a:p>
            <a:pPr marL="342900" lvl="0" indent="-342900">
              <a:lnSpc>
                <a:spcPct val="115000"/>
              </a:lnSpc>
              <a:buFont typeface="Symbol"/>
              <a:buChar char=""/>
            </a:pPr>
            <a:endParaRPr lang="en-US" sz="1600" dirty="0">
              <a:latin typeface="Calibri"/>
              <a:ea typeface="Calibri"/>
              <a:cs typeface="Arial"/>
            </a:endParaRPr>
          </a:p>
          <a:p>
            <a:pPr marL="342900" lvl="0" indent="-342900">
              <a:lnSpc>
                <a:spcPct val="115000"/>
              </a:lnSpc>
              <a:buFont typeface="Symbol"/>
              <a:buChar char=""/>
            </a:pPr>
            <a:r>
              <a:rPr lang="en-US" sz="2400" dirty="0">
                <a:latin typeface="Times New Roman"/>
                <a:ea typeface="Calibri"/>
                <a:cs typeface="Arial"/>
              </a:rPr>
              <a:t>American English spelling </a:t>
            </a:r>
            <a:r>
              <a:rPr lang="en-US" sz="2400" b="1" dirty="0" smtClean="0">
                <a:latin typeface="Times New Roman"/>
                <a:ea typeface="Calibri"/>
                <a:cs typeface="Arial"/>
              </a:rPr>
              <a:t>hematocrit</a:t>
            </a:r>
          </a:p>
          <a:p>
            <a:pPr marL="342900" lvl="0" indent="-342900">
              <a:lnSpc>
                <a:spcPct val="115000"/>
              </a:lnSpc>
              <a:buFont typeface="Symbol"/>
              <a:buChar char=""/>
            </a:pPr>
            <a:endParaRPr lang="en-US" sz="1600" dirty="0">
              <a:latin typeface="Calibri"/>
              <a:ea typeface="Calibri"/>
              <a:cs typeface="Arial"/>
            </a:endParaRPr>
          </a:p>
          <a:p>
            <a:pPr marL="342900" lvl="0" indent="-342900">
              <a:lnSpc>
                <a:spcPct val="115000"/>
              </a:lnSpc>
              <a:buFont typeface="Symbol"/>
              <a:buChar char=""/>
            </a:pPr>
            <a:r>
              <a:rPr lang="en-US" sz="2400" dirty="0">
                <a:latin typeface="Times New Roman"/>
                <a:ea typeface="Calibri"/>
                <a:cs typeface="Arial"/>
              </a:rPr>
              <a:t>also known as </a:t>
            </a:r>
            <a:r>
              <a:rPr lang="en-US" sz="2400" b="1" dirty="0">
                <a:latin typeface="Times New Roman"/>
                <a:ea typeface="Calibri"/>
                <a:cs typeface="Arial"/>
              </a:rPr>
              <a:t>Packed cell volume (PCV</a:t>
            </a:r>
            <a:r>
              <a:rPr lang="en-US" sz="2400" b="1" dirty="0" smtClean="0">
                <a:latin typeface="Times New Roman"/>
                <a:ea typeface="Calibri"/>
                <a:cs typeface="Arial"/>
              </a:rPr>
              <a:t>)</a:t>
            </a:r>
          </a:p>
          <a:p>
            <a:pPr lvl="0">
              <a:lnSpc>
                <a:spcPct val="115000"/>
              </a:lnSpc>
            </a:pPr>
            <a:r>
              <a:rPr lang="en-US" sz="2400" b="1" dirty="0" smtClean="0">
                <a:latin typeface="Times New Roman"/>
                <a:ea typeface="Calibri"/>
                <a:cs typeface="Arial"/>
              </a:rPr>
              <a:t> </a:t>
            </a:r>
            <a:endParaRPr lang="en-US" sz="1600" dirty="0">
              <a:latin typeface="Calibri"/>
              <a:ea typeface="Calibri"/>
              <a:cs typeface="Arial"/>
            </a:endParaRPr>
          </a:p>
          <a:p>
            <a:pPr marL="342900" lvl="0" indent="-342900">
              <a:lnSpc>
                <a:spcPct val="115000"/>
              </a:lnSpc>
              <a:buFont typeface="Symbol"/>
              <a:buChar char=""/>
            </a:pPr>
            <a:r>
              <a:rPr lang="en-US" sz="2400" dirty="0">
                <a:latin typeface="Times New Roman"/>
                <a:ea typeface="Calibri"/>
                <a:cs typeface="Arial"/>
              </a:rPr>
              <a:t>erythrocyte volume fraction (EVF). </a:t>
            </a:r>
            <a:endParaRPr lang="en-US" sz="1600" dirty="0">
              <a:latin typeface="Calibri"/>
              <a:ea typeface="Calibri"/>
              <a:cs typeface="Arial"/>
            </a:endParaRPr>
          </a:p>
        </p:txBody>
      </p:sp>
    </p:spTree>
    <p:extLst>
      <p:ext uri="{BB962C8B-B14F-4D97-AF65-F5344CB8AC3E}">
        <p14:creationId xmlns:p14="http://schemas.microsoft.com/office/powerpoint/2010/main" val="33596814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455855" y="1809750"/>
            <a:ext cx="8153400" cy="1339662"/>
          </a:xfrm>
          <a:prstGeom prst="rect">
            <a:avLst/>
          </a:prstGeom>
        </p:spPr>
        <p:txBody>
          <a:bodyPr wrap="square">
            <a:spAutoFit/>
          </a:bodyPr>
          <a:lstStyle/>
          <a:p>
            <a:pPr>
              <a:lnSpc>
                <a:spcPct val="115000"/>
              </a:lnSpc>
            </a:pPr>
            <a:r>
              <a:rPr lang="en-US" sz="2400" dirty="0" smtClean="0">
                <a:latin typeface="Times New Roman"/>
                <a:ea typeface="Calibri"/>
                <a:cs typeface="Arial"/>
              </a:rPr>
              <a:t>It </a:t>
            </a:r>
            <a:r>
              <a:rPr lang="en-US" sz="2400" dirty="0">
                <a:latin typeface="Times New Roman"/>
                <a:ea typeface="Calibri"/>
                <a:cs typeface="Arial"/>
              </a:rPr>
              <a:t>is considered an integral  part of a person </a:t>
            </a:r>
            <a:r>
              <a:rPr lang="en-US" sz="3600" baseline="30000" dirty="0">
                <a:latin typeface="Times New Roman"/>
                <a:ea typeface="Calibri"/>
                <a:cs typeface="Arial"/>
              </a:rPr>
              <a:t>,</a:t>
            </a:r>
            <a:r>
              <a:rPr lang="en-US" sz="2400" dirty="0">
                <a:latin typeface="Times New Roman"/>
                <a:ea typeface="Calibri"/>
                <a:cs typeface="Arial"/>
              </a:rPr>
              <a:t>s</a:t>
            </a:r>
            <a:r>
              <a:rPr lang="en-US" sz="2400" baseline="30000" dirty="0">
                <a:latin typeface="Times New Roman"/>
                <a:ea typeface="Calibri"/>
                <a:cs typeface="Arial"/>
              </a:rPr>
              <a:t> </a:t>
            </a:r>
            <a:r>
              <a:rPr lang="en-US" sz="2400" dirty="0">
                <a:latin typeface="Times New Roman"/>
                <a:ea typeface="Calibri"/>
                <a:cs typeface="Arial"/>
              </a:rPr>
              <a:t> complete blood cell count, and platelet  count, along with hemoglobin concentration, white blood cell count, and platelet count.</a:t>
            </a:r>
            <a:endParaRPr lang="en-US" sz="1600" dirty="0">
              <a:latin typeface="Calibri"/>
              <a:ea typeface="Calibri"/>
              <a:cs typeface="Arial"/>
            </a:endParaRPr>
          </a:p>
        </p:txBody>
      </p:sp>
      <p:sp>
        <p:nvSpPr>
          <p:cNvPr id="4" name="مستطيل 3"/>
          <p:cNvSpPr/>
          <p:nvPr/>
        </p:nvSpPr>
        <p:spPr>
          <a:xfrm>
            <a:off x="304800" y="435236"/>
            <a:ext cx="7696200" cy="1071062"/>
          </a:xfrm>
          <a:prstGeom prst="rect">
            <a:avLst/>
          </a:prstGeom>
        </p:spPr>
        <p:txBody>
          <a:bodyPr wrap="square">
            <a:spAutoFit/>
          </a:bodyPr>
          <a:lstStyle/>
          <a:p>
            <a:pPr marL="914400" lvl="0" indent="-554355">
              <a:lnSpc>
                <a:spcPct val="115000"/>
              </a:lnSpc>
            </a:pPr>
            <a:r>
              <a:rPr lang="en-US" sz="2400" dirty="0">
                <a:solidFill>
                  <a:prstClr val="black"/>
                </a:solidFill>
                <a:latin typeface="Times New Roman"/>
                <a:ea typeface="Calibri"/>
                <a:cs typeface="Arial"/>
              </a:rPr>
              <a:t>PCV is the volume percentage of red blood cells in blood.</a:t>
            </a:r>
            <a:endParaRPr lang="en-US" sz="1600" dirty="0">
              <a:solidFill>
                <a:prstClr val="black"/>
              </a:solidFill>
              <a:latin typeface="Calibri"/>
              <a:ea typeface="Calibri"/>
              <a:cs typeface="Arial"/>
            </a:endParaRPr>
          </a:p>
          <a:p>
            <a:pPr marL="914400" lvl="0" indent="-554355">
              <a:lnSpc>
                <a:spcPct val="150000"/>
              </a:lnSpc>
            </a:pPr>
            <a:r>
              <a:rPr lang="en-US" sz="2400" dirty="0">
                <a:solidFill>
                  <a:prstClr val="black"/>
                </a:solidFill>
                <a:latin typeface="Times New Roman"/>
                <a:ea typeface="Calibri"/>
                <a:cs typeface="Arial"/>
              </a:rPr>
              <a:t>It is normally about 45% for men and 40% for women. </a:t>
            </a:r>
            <a:endParaRPr lang="en-US" sz="1600" dirty="0">
              <a:solidFill>
                <a:prstClr val="black"/>
              </a:solidFill>
              <a:latin typeface="Calibri"/>
              <a:ea typeface="Calibri"/>
              <a:cs typeface="Arial"/>
            </a:endParaRPr>
          </a:p>
        </p:txBody>
      </p:sp>
    </p:spTree>
    <p:extLst>
      <p:ext uri="{BB962C8B-B14F-4D97-AF65-F5344CB8AC3E}">
        <p14:creationId xmlns:p14="http://schemas.microsoft.com/office/powerpoint/2010/main" val="2332690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57200" y="438150"/>
            <a:ext cx="8153400" cy="4025076"/>
          </a:xfrm>
          <a:prstGeom prst="rect">
            <a:avLst/>
          </a:prstGeom>
        </p:spPr>
        <p:txBody>
          <a:bodyPr wrap="square">
            <a:spAutoFit/>
          </a:bodyPr>
          <a:lstStyle/>
          <a:p>
            <a:pPr>
              <a:lnSpc>
                <a:spcPct val="115000"/>
              </a:lnSpc>
            </a:pPr>
            <a:r>
              <a:rPr lang="en-US" sz="2800" b="1" dirty="0" smtClean="0">
                <a:latin typeface="Times New Roman"/>
                <a:ea typeface="Calibri"/>
                <a:cs typeface="Arial"/>
              </a:rPr>
              <a:t>PCV </a:t>
            </a:r>
            <a:r>
              <a:rPr lang="en-US" sz="2800" dirty="0">
                <a:latin typeface="Times New Roman"/>
                <a:ea typeface="Calibri"/>
                <a:cs typeface="Arial"/>
              </a:rPr>
              <a:t>can be determined by centrifuging heparinized blood in capillary tube (also known as a microhematocrit  tube ) at 10,000 RPM for five minutes. This separates the blood into layers. The volume of packed red blood cells divided by the total volume of the blood sample gives the PCV. Because a tube is used, this can be calculated by measuring the lengths of the layers.</a:t>
            </a:r>
            <a:endParaRPr lang="en-US" dirty="0">
              <a:effectLst/>
              <a:latin typeface="Calibri"/>
              <a:ea typeface="Calibri"/>
              <a:cs typeface="Arial"/>
            </a:endParaRPr>
          </a:p>
        </p:txBody>
      </p:sp>
    </p:spTree>
    <p:extLst>
      <p:ext uri="{BB962C8B-B14F-4D97-AF65-F5344CB8AC3E}">
        <p14:creationId xmlns:p14="http://schemas.microsoft.com/office/powerpoint/2010/main" val="35978235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825" y="384572"/>
            <a:ext cx="7772400" cy="685800"/>
          </a:xfrm>
        </p:spPr>
        <p:txBody>
          <a:bodyPr>
            <a:normAutofit fontScale="90000"/>
          </a:bodyPr>
          <a:lstStyle/>
          <a:p>
            <a:pPr algn="ctr" eaLnBrk="1" fontAlgn="auto" hangingPunct="1">
              <a:spcAft>
                <a:spcPts val="0"/>
              </a:spcAft>
              <a:defRPr/>
            </a:pPr>
            <a:r>
              <a:rPr lang="en-US" dirty="0" smtClean="0">
                <a:solidFill>
                  <a:schemeClr val="tx2">
                    <a:satMod val="200000"/>
                  </a:schemeClr>
                </a:solidFill>
              </a:rPr>
              <a:t>Measurement of </a:t>
            </a:r>
            <a:r>
              <a:rPr lang="en-US" dirty="0" err="1" smtClean="0">
                <a:solidFill>
                  <a:schemeClr val="tx2">
                    <a:satMod val="200000"/>
                  </a:schemeClr>
                </a:solidFill>
              </a:rPr>
              <a:t>Heamatocrit</a:t>
            </a:r>
            <a:endParaRPr lang="en-US" dirty="0">
              <a:solidFill>
                <a:schemeClr val="tx2">
                  <a:satMod val="200000"/>
                </a:schemeClr>
              </a:solidFill>
            </a:endParaRPr>
          </a:p>
        </p:txBody>
      </p:sp>
      <p:sp>
        <p:nvSpPr>
          <p:cNvPr id="4" name="Text Placeholder 3"/>
          <p:cNvSpPr>
            <a:spLocks noGrp="1"/>
          </p:cNvSpPr>
          <p:nvPr>
            <p:ph type="body" idx="1"/>
          </p:nvPr>
        </p:nvSpPr>
        <p:spPr>
          <a:xfrm>
            <a:off x="304800" y="1504950"/>
            <a:ext cx="4040188" cy="922735"/>
          </a:xfrm>
        </p:spPr>
        <p:txBody>
          <a:bodyPr/>
          <a:lstStyle/>
          <a:p>
            <a:pPr marL="73025" algn="ctr" eaLnBrk="1" hangingPunct="1"/>
            <a:r>
              <a:rPr lang="en-US" dirty="0" smtClean="0"/>
              <a:t>Collect blood sample in heparinized capillary tube</a:t>
            </a:r>
          </a:p>
        </p:txBody>
      </p:sp>
      <p:sp>
        <p:nvSpPr>
          <p:cNvPr id="6" name="Text Placeholder 5"/>
          <p:cNvSpPr>
            <a:spLocks noGrp="1"/>
          </p:cNvSpPr>
          <p:nvPr>
            <p:ph type="body" sz="half" idx="3"/>
          </p:nvPr>
        </p:nvSpPr>
        <p:spPr>
          <a:xfrm>
            <a:off x="4572000" y="1581150"/>
            <a:ext cx="4041775" cy="479822"/>
          </a:xfrm>
        </p:spPr>
        <p:txBody>
          <a:bodyPr>
            <a:normAutofit/>
          </a:bodyPr>
          <a:lstStyle/>
          <a:p>
            <a:pPr marL="73025" algn="ctr" eaLnBrk="1" hangingPunct="1"/>
            <a:r>
              <a:rPr lang="en-US" dirty="0" smtClean="0"/>
              <a:t>Centrifuge</a:t>
            </a:r>
          </a:p>
        </p:txBody>
      </p:sp>
      <p:pic>
        <p:nvPicPr>
          <p:cNvPr id="8" name="Content Placeholder 7" descr="sample.gif"/>
          <p:cNvPicPr>
            <a:picLocks noGrp="1" noChangeAspect="1"/>
          </p:cNvPicPr>
          <p:nvPr>
            <p:ph sz="quarter" idx="2"/>
          </p:nvPr>
        </p:nvPicPr>
        <p:blipFill>
          <a:blip r:embed="rId2">
            <a:extLst>
              <a:ext uri="{28A0092B-C50C-407E-A947-70E740481C1C}">
                <a14:useLocalDpi xmlns:a14="http://schemas.microsoft.com/office/drawing/2010/main" val="0"/>
              </a:ext>
            </a:extLst>
          </a:blip>
          <a:srcRect/>
          <a:stretch>
            <a:fillRect/>
          </a:stretch>
        </p:blipFill>
        <p:spPr>
          <a:xfrm>
            <a:off x="838200" y="2571750"/>
            <a:ext cx="2505075" cy="1621631"/>
          </a:xfrm>
        </p:spPr>
      </p:pic>
      <p:pic>
        <p:nvPicPr>
          <p:cNvPr id="9" name="Content Placeholder 8" descr="spin.gif"/>
          <p:cNvPicPr>
            <a:picLocks noGrp="1" noChangeAspect="1"/>
          </p:cNvPicPr>
          <p:nvPr>
            <p:ph sz="quarter" idx="4"/>
          </p:nvPr>
        </p:nvPicPr>
        <p:blipFill>
          <a:blip r:embed="rId3">
            <a:extLst>
              <a:ext uri="{28A0092B-C50C-407E-A947-70E740481C1C}">
                <a14:useLocalDpi xmlns:a14="http://schemas.microsoft.com/office/drawing/2010/main" val="0"/>
              </a:ext>
            </a:extLst>
          </a:blip>
          <a:srcRect/>
          <a:stretch>
            <a:fillRect/>
          </a:stretch>
        </p:blipFill>
        <p:spPr>
          <a:xfrm>
            <a:off x="5486400" y="2495550"/>
            <a:ext cx="2505075" cy="1614488"/>
          </a:xfrm>
        </p:spPr>
      </p:pic>
      <p:sp>
        <p:nvSpPr>
          <p:cNvPr id="10" name="TextBox 9"/>
          <p:cNvSpPr txBox="1"/>
          <p:nvPr/>
        </p:nvSpPr>
        <p:spPr>
          <a:xfrm>
            <a:off x="1828801" y="4457701"/>
            <a:ext cx="5977919" cy="523220"/>
          </a:xfrm>
          <a:prstGeom prst="rect">
            <a:avLst/>
          </a:prstGeom>
        </p:spPr>
        <p:style>
          <a:lnRef idx="1">
            <a:schemeClr val="dk1"/>
          </a:lnRef>
          <a:fillRef idx="2">
            <a:schemeClr val="dk1"/>
          </a:fillRef>
          <a:effectRef idx="1">
            <a:schemeClr val="dk1"/>
          </a:effectRef>
          <a:fontRef idx="minor">
            <a:schemeClr val="dk1"/>
          </a:fontRef>
        </p:style>
        <p:txBody>
          <a:bodyPr wrap="none">
            <a:spAutoFit/>
          </a:bodyPr>
          <a:lstStyle/>
          <a:p>
            <a:pPr fontAlgn="auto">
              <a:spcBef>
                <a:spcPts val="0"/>
              </a:spcBef>
              <a:spcAft>
                <a:spcPts val="0"/>
              </a:spcAft>
              <a:defRPr/>
            </a:pPr>
            <a:r>
              <a:rPr lang="en-US" sz="2800" b="1" dirty="0">
                <a:solidFill>
                  <a:schemeClr val="tx1"/>
                </a:solidFill>
              </a:rPr>
              <a:t>Read by </a:t>
            </a:r>
            <a:r>
              <a:rPr lang="en-US" sz="2800" b="1" dirty="0" smtClean="0">
                <a:solidFill>
                  <a:schemeClr val="tx1"/>
                </a:solidFill>
              </a:rPr>
              <a:t>haematocrit </a:t>
            </a:r>
            <a:r>
              <a:rPr lang="en-US" sz="2800" b="1" dirty="0">
                <a:solidFill>
                  <a:schemeClr val="tx1"/>
                </a:solidFill>
              </a:rPr>
              <a:t>reading scale</a:t>
            </a:r>
          </a:p>
        </p:txBody>
      </p:sp>
      <p:sp>
        <p:nvSpPr>
          <p:cNvPr id="35848" name="Slide Number Placeholder 10"/>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71FF377D-3EFE-4959-8988-B189A7F97FAA}" type="slidenum">
              <a:rPr lang="en-US" smtClean="0"/>
              <a:pPr eaLnBrk="1" hangingPunct="1"/>
              <a:t>5</a:t>
            </a:fld>
            <a:endParaRPr lang="en-US" smtClean="0"/>
          </a:p>
        </p:txBody>
      </p:sp>
    </p:spTree>
    <p:extLst>
      <p:ext uri="{BB962C8B-B14F-4D97-AF65-F5344CB8AC3E}">
        <p14:creationId xmlns:p14="http://schemas.microsoft.com/office/powerpoint/2010/main" val="1597406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5" presetClass="entr" presetSubtype="10" fill="hold" nodeType="withEffect">
                                  <p:stCondLst>
                                    <p:cond delay="0"/>
                                  </p:stCondLst>
                                  <p:childTnLst>
                                    <p:set>
                                      <p:cBhvr>
                                        <p:cTn id="8" dur="1" fill="hold">
                                          <p:stCondLst>
                                            <p:cond delay="0"/>
                                          </p:stCondLst>
                                        </p:cTn>
                                        <p:tgtEl>
                                          <p:spTgt spid="8"/>
                                        </p:tgtEl>
                                        <p:attrNameLst>
                                          <p:attrName>style.visibility</p:attrName>
                                        </p:attrNameLst>
                                      </p:cBhvr>
                                      <p:to>
                                        <p:strVal val="visible"/>
                                      </p:to>
                                    </p:set>
                                    <p:animEffect transition="in" filter="checkerboard(across)">
                                      <p:cBhvr>
                                        <p:cTn id="9" dur="500"/>
                                        <p:tgtEl>
                                          <p:spTgt spid="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childTnLst>
                                </p:cTn>
                              </p:par>
                              <p:par>
                                <p:cTn id="14" presetID="5" presetClass="entr" presetSubtype="10" fill="hold"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checkerboard(across)">
                                      <p:cBhvr>
                                        <p:cTn id="16" dur="500"/>
                                        <p:tgtEl>
                                          <p:spTgt spid="9"/>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 presetClass="entr" presetSubtype="10" fill="hold"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checkerboard(across)">
                                      <p:cBhvr>
                                        <p:cTn id="2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762000" y="57150"/>
            <a:ext cx="7696200" cy="857250"/>
          </a:xfrm>
        </p:spPr>
        <p:txBody>
          <a:bodyPr/>
          <a:lstStyle/>
          <a:p>
            <a:pPr eaLnBrk="1" hangingPunct="1"/>
            <a:r>
              <a:rPr lang="en-US" smtClean="0"/>
              <a:t>Hematocrit</a:t>
            </a:r>
          </a:p>
        </p:txBody>
      </p:sp>
      <p:pic>
        <p:nvPicPr>
          <p:cNvPr id="36867" name="Picture 7" descr="19146-41-f06"/>
          <p:cNvPicPr>
            <a:picLocks noGrp="1" noChangeAspect="1" noChangeArrowheads="1"/>
          </p:cNvPicPr>
          <p:nvPr>
            <p:ph sz="quarter" idx="3"/>
          </p:nvPr>
        </p:nvPicPr>
        <p:blipFill>
          <a:blip r:embed="rId3">
            <a:extLst>
              <a:ext uri="{28A0092B-C50C-407E-A947-70E740481C1C}">
                <a14:useLocalDpi xmlns:a14="http://schemas.microsoft.com/office/drawing/2010/main" val="0"/>
              </a:ext>
            </a:extLst>
          </a:blip>
          <a:srcRect/>
          <a:stretch>
            <a:fillRect/>
          </a:stretch>
        </p:blipFill>
        <p:spPr>
          <a:xfrm>
            <a:off x="6781800" y="0"/>
            <a:ext cx="1892300" cy="1943100"/>
          </a:xfrm>
        </p:spPr>
      </p:pic>
      <p:pic>
        <p:nvPicPr>
          <p:cNvPr id="36868" name="Picture 2" descr="allen2e_26_07_li"/>
          <p:cNvPicPr preferRelativeResize="0">
            <a:picLocks noChangeAspect="1" noChangeArrowheads="1"/>
          </p:cNvPicPr>
          <p:nvPr>
            <p:custDataLst>
              <p:tags r:id="rId1"/>
            </p:custDataLst>
          </p:nvPr>
        </p:nvPicPr>
        <p:blipFill>
          <a:blip r:embed="rId4">
            <a:extLst>
              <a:ext uri="{28A0092B-C50C-407E-A947-70E740481C1C}">
                <a14:useLocalDpi xmlns:a14="http://schemas.microsoft.com/office/drawing/2010/main" val="0"/>
              </a:ext>
            </a:extLst>
          </a:blip>
          <a:srcRect/>
          <a:stretch>
            <a:fillRect/>
          </a:stretch>
        </p:blipFill>
        <p:spPr bwMode="auto">
          <a:xfrm>
            <a:off x="762000" y="2114550"/>
            <a:ext cx="8301038" cy="240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A344C935-AECC-4718-B735-E65F636D3164}" type="slidenum">
              <a:rPr lang="en-US" smtClean="0"/>
              <a:pPr eaLnBrk="1" hangingPunct="1"/>
              <a:t>6</a:t>
            </a:fld>
            <a:endParaRPr lang="en-US" smtClean="0"/>
          </a:p>
        </p:txBody>
      </p:sp>
    </p:spTree>
    <p:extLst>
      <p:ext uri="{BB962C8B-B14F-4D97-AF65-F5344CB8AC3E}">
        <p14:creationId xmlns:p14="http://schemas.microsoft.com/office/powerpoint/2010/main" val="5243603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endParaRPr lang="ar-IQ" smtClean="0"/>
          </a:p>
        </p:txBody>
      </p:sp>
      <p:pic>
        <p:nvPicPr>
          <p:cNvPr id="37891" name="Picture 3" descr="DSCN3756"/>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0" y="0"/>
            <a:ext cx="9144000" cy="5143500"/>
          </a:xfrm>
          <a:noFill/>
        </p:spPr>
      </p:pic>
      <p:sp>
        <p:nvSpPr>
          <p:cNvPr id="37892" name="Line 5"/>
          <p:cNvSpPr>
            <a:spLocks noChangeShapeType="1"/>
          </p:cNvSpPr>
          <p:nvPr/>
        </p:nvSpPr>
        <p:spPr bwMode="auto">
          <a:xfrm flipV="1">
            <a:off x="2235200" y="3857625"/>
            <a:ext cx="1320800" cy="428625"/>
          </a:xfrm>
          <a:prstGeom prst="line">
            <a:avLst/>
          </a:prstGeom>
          <a:noFill/>
          <a:ln w="38100">
            <a:solidFill>
              <a:srgbClr val="FFFFCC"/>
            </a:solidFill>
            <a:round/>
            <a:headEnd/>
            <a:tailEnd type="triangle" w="med" len="med"/>
          </a:ln>
          <a:extLst>
            <a:ext uri="{909E8E84-426E-40DD-AFC4-6F175D3DCCD1}">
              <a14:hiddenFill xmlns:a14="http://schemas.microsoft.com/office/drawing/2010/main">
                <a:noFill/>
              </a14:hiddenFill>
            </a:ext>
          </a:extLst>
        </p:spPr>
        <p:txBody>
          <a:bodyPr/>
          <a:lstStyle/>
          <a:p>
            <a:endParaRPr lang="ar-IQ"/>
          </a:p>
        </p:txBody>
      </p:sp>
      <p:sp>
        <p:nvSpPr>
          <p:cNvPr id="37893" name="Line 6"/>
          <p:cNvSpPr>
            <a:spLocks noChangeShapeType="1"/>
          </p:cNvSpPr>
          <p:nvPr/>
        </p:nvSpPr>
        <p:spPr bwMode="auto">
          <a:xfrm flipV="1">
            <a:off x="2133600" y="900113"/>
            <a:ext cx="1320800" cy="428625"/>
          </a:xfrm>
          <a:prstGeom prst="line">
            <a:avLst/>
          </a:prstGeom>
          <a:noFill/>
          <a:ln w="38100">
            <a:solidFill>
              <a:srgbClr val="FFFFCC"/>
            </a:solidFill>
            <a:round/>
            <a:headEnd/>
            <a:tailEnd type="triangle" w="med" len="med"/>
          </a:ln>
          <a:extLst>
            <a:ext uri="{909E8E84-426E-40DD-AFC4-6F175D3DCCD1}">
              <a14:hiddenFill xmlns:a14="http://schemas.microsoft.com/office/drawing/2010/main">
                <a:noFill/>
              </a14:hiddenFill>
            </a:ext>
          </a:extLst>
        </p:spPr>
        <p:txBody>
          <a:bodyPr/>
          <a:lstStyle/>
          <a:p>
            <a:endParaRPr lang="ar-IQ" sz="1600"/>
          </a:p>
        </p:txBody>
      </p:sp>
      <p:sp>
        <p:nvSpPr>
          <p:cNvPr id="37894" name="Line 7"/>
          <p:cNvSpPr>
            <a:spLocks noChangeShapeType="1"/>
          </p:cNvSpPr>
          <p:nvPr/>
        </p:nvSpPr>
        <p:spPr bwMode="auto">
          <a:xfrm flipH="1" flipV="1">
            <a:off x="3962400" y="4414838"/>
            <a:ext cx="1219200" cy="171450"/>
          </a:xfrm>
          <a:prstGeom prst="line">
            <a:avLst/>
          </a:prstGeom>
          <a:noFill/>
          <a:ln w="38100">
            <a:solidFill>
              <a:srgbClr val="FFFFCC"/>
            </a:solidFill>
            <a:round/>
            <a:headEnd/>
            <a:tailEnd type="triangle" w="med" len="med"/>
          </a:ln>
          <a:extLst>
            <a:ext uri="{909E8E84-426E-40DD-AFC4-6F175D3DCCD1}">
              <a14:hiddenFill xmlns:a14="http://schemas.microsoft.com/office/drawing/2010/main">
                <a:noFill/>
              </a14:hiddenFill>
            </a:ext>
          </a:extLst>
        </p:spPr>
        <p:txBody>
          <a:bodyPr/>
          <a:lstStyle/>
          <a:p>
            <a:endParaRPr lang="ar-IQ"/>
          </a:p>
        </p:txBody>
      </p:sp>
      <p:sp>
        <p:nvSpPr>
          <p:cNvPr id="37895" name="Line 8"/>
          <p:cNvSpPr>
            <a:spLocks noChangeShapeType="1"/>
          </p:cNvSpPr>
          <p:nvPr/>
        </p:nvSpPr>
        <p:spPr bwMode="auto">
          <a:xfrm flipV="1">
            <a:off x="2235200" y="4629150"/>
            <a:ext cx="1016000" cy="385763"/>
          </a:xfrm>
          <a:prstGeom prst="line">
            <a:avLst/>
          </a:prstGeom>
          <a:noFill/>
          <a:ln w="38100">
            <a:solidFill>
              <a:srgbClr val="FFFFCC"/>
            </a:solidFill>
            <a:round/>
            <a:headEnd/>
            <a:tailEnd type="triangle" w="med" len="med"/>
          </a:ln>
          <a:extLst>
            <a:ext uri="{909E8E84-426E-40DD-AFC4-6F175D3DCCD1}">
              <a14:hiddenFill xmlns:a14="http://schemas.microsoft.com/office/drawing/2010/main">
                <a:noFill/>
              </a14:hiddenFill>
            </a:ext>
          </a:extLst>
        </p:spPr>
        <p:txBody>
          <a:bodyPr/>
          <a:lstStyle/>
          <a:p>
            <a:endParaRPr lang="ar-IQ"/>
          </a:p>
        </p:txBody>
      </p:sp>
      <p:sp>
        <p:nvSpPr>
          <p:cNvPr id="37896" name="Rectangle 9"/>
          <p:cNvSpPr>
            <a:spLocks noChangeArrowheads="1"/>
          </p:cNvSpPr>
          <p:nvPr/>
        </p:nvSpPr>
        <p:spPr bwMode="auto">
          <a:xfrm>
            <a:off x="1320801" y="4114800"/>
            <a:ext cx="50206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400" dirty="0">
                <a:solidFill>
                  <a:srgbClr val="FFFFCC"/>
                </a:solidFill>
                <a:latin typeface="Comic Sans MS" pitchFamily="66" charset="0"/>
              </a:rPr>
              <a:t> 4</a:t>
            </a:r>
            <a:r>
              <a:rPr lang="en-US" sz="1100" dirty="0">
                <a:solidFill>
                  <a:srgbClr val="FFFFCC"/>
                </a:solidFill>
              </a:rPr>
              <a:t> </a:t>
            </a:r>
          </a:p>
        </p:txBody>
      </p:sp>
      <p:sp>
        <p:nvSpPr>
          <p:cNvPr id="37897" name="Rectangle 10"/>
          <p:cNvSpPr>
            <a:spLocks noChangeArrowheads="1"/>
          </p:cNvSpPr>
          <p:nvPr/>
        </p:nvSpPr>
        <p:spPr bwMode="auto">
          <a:xfrm>
            <a:off x="1586704" y="4725918"/>
            <a:ext cx="45236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400" dirty="0">
                <a:solidFill>
                  <a:srgbClr val="FFFFCC"/>
                </a:solidFill>
                <a:latin typeface="Comic Sans MS" pitchFamily="66" charset="0"/>
              </a:rPr>
              <a:t> 1</a:t>
            </a:r>
            <a:r>
              <a:rPr lang="en-US" sz="1100" dirty="0">
                <a:solidFill>
                  <a:srgbClr val="FFFFCC"/>
                </a:solidFill>
              </a:rPr>
              <a:t> </a:t>
            </a:r>
          </a:p>
        </p:txBody>
      </p:sp>
      <p:sp>
        <p:nvSpPr>
          <p:cNvPr id="37898" name="Rectangle 11"/>
          <p:cNvSpPr>
            <a:spLocks noChangeArrowheads="1"/>
          </p:cNvSpPr>
          <p:nvPr/>
        </p:nvSpPr>
        <p:spPr bwMode="auto">
          <a:xfrm>
            <a:off x="1320801" y="1157288"/>
            <a:ext cx="50206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400" dirty="0">
                <a:solidFill>
                  <a:srgbClr val="FFFFCC"/>
                </a:solidFill>
                <a:latin typeface="Comic Sans MS" pitchFamily="66" charset="0"/>
              </a:rPr>
              <a:t> </a:t>
            </a:r>
            <a:r>
              <a:rPr lang="en-US" sz="2400" dirty="0" smtClean="0">
                <a:solidFill>
                  <a:srgbClr val="FFFFCC"/>
                </a:solidFill>
                <a:latin typeface="Comic Sans MS" pitchFamily="66" charset="0"/>
              </a:rPr>
              <a:t>3</a:t>
            </a:r>
            <a:r>
              <a:rPr lang="en-US" sz="1100" dirty="0" smtClean="0">
                <a:solidFill>
                  <a:srgbClr val="FFFFCC"/>
                </a:solidFill>
              </a:rPr>
              <a:t> </a:t>
            </a:r>
            <a:endParaRPr lang="en-US" sz="1100" dirty="0">
              <a:solidFill>
                <a:srgbClr val="FFFFCC"/>
              </a:solidFill>
            </a:endParaRPr>
          </a:p>
        </p:txBody>
      </p:sp>
      <p:sp>
        <p:nvSpPr>
          <p:cNvPr id="37899" name="Rectangle 12"/>
          <p:cNvSpPr>
            <a:spLocks noChangeArrowheads="1"/>
          </p:cNvSpPr>
          <p:nvPr/>
        </p:nvSpPr>
        <p:spPr bwMode="auto">
          <a:xfrm>
            <a:off x="5384801" y="4371975"/>
            <a:ext cx="50206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400" dirty="0">
                <a:solidFill>
                  <a:srgbClr val="FFFFCC"/>
                </a:solidFill>
                <a:latin typeface="Comic Sans MS" pitchFamily="66" charset="0"/>
              </a:rPr>
              <a:t> 2</a:t>
            </a:r>
            <a:r>
              <a:rPr lang="en-US" sz="1100" dirty="0">
                <a:solidFill>
                  <a:srgbClr val="FFFFCC"/>
                </a:solidFill>
              </a:rPr>
              <a:t> </a:t>
            </a:r>
          </a:p>
        </p:txBody>
      </p:sp>
      <p:sp>
        <p:nvSpPr>
          <p:cNvPr id="37900" name="Line 13"/>
          <p:cNvSpPr>
            <a:spLocks noChangeShapeType="1"/>
          </p:cNvSpPr>
          <p:nvPr/>
        </p:nvSpPr>
        <p:spPr bwMode="auto">
          <a:xfrm flipV="1">
            <a:off x="3860800" y="3729037"/>
            <a:ext cx="4673600" cy="128588"/>
          </a:xfrm>
          <a:prstGeom prst="line">
            <a:avLst/>
          </a:prstGeom>
          <a:noFill/>
          <a:ln w="57150" cap="rnd">
            <a:solidFill>
              <a:srgbClr val="FFFFCC"/>
            </a:solidFill>
            <a:prstDash val="sysDot"/>
            <a:round/>
            <a:headEnd/>
            <a:tailEnd/>
          </a:ln>
          <a:extLst>
            <a:ext uri="{909E8E84-426E-40DD-AFC4-6F175D3DCCD1}">
              <a14:hiddenFill xmlns:a14="http://schemas.microsoft.com/office/drawing/2010/main">
                <a:noFill/>
              </a14:hiddenFill>
            </a:ext>
          </a:extLst>
        </p:spPr>
        <p:txBody>
          <a:bodyPr/>
          <a:lstStyle/>
          <a:p>
            <a:endParaRPr lang="ar-IQ"/>
          </a:p>
        </p:txBody>
      </p:sp>
      <p:sp>
        <p:nvSpPr>
          <p:cNvPr id="37901" name="Rectangle 14"/>
          <p:cNvSpPr>
            <a:spLocks noChangeArrowheads="1"/>
          </p:cNvSpPr>
          <p:nvPr/>
        </p:nvSpPr>
        <p:spPr bwMode="auto">
          <a:xfrm>
            <a:off x="4673600" y="3387329"/>
            <a:ext cx="27432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4000" dirty="0">
                <a:solidFill>
                  <a:srgbClr val="FFFFCC"/>
                </a:solidFill>
                <a:latin typeface="Comic Sans MS" pitchFamily="66" charset="0"/>
              </a:rPr>
              <a:t> </a:t>
            </a:r>
            <a:r>
              <a:rPr lang="en-US" sz="2800" dirty="0">
                <a:solidFill>
                  <a:srgbClr val="FFFFCC"/>
                </a:solidFill>
                <a:latin typeface="Comic Sans MS" pitchFamily="66" charset="0"/>
              </a:rPr>
              <a:t>about 18%</a:t>
            </a:r>
            <a:r>
              <a:rPr lang="en-US" dirty="0">
                <a:solidFill>
                  <a:srgbClr val="FFFFCC"/>
                </a:solidFill>
              </a:rPr>
              <a:t> </a:t>
            </a:r>
          </a:p>
        </p:txBody>
      </p:sp>
      <p:sp>
        <p:nvSpPr>
          <p:cNvPr id="37902" name="Slide Number Placeholder 1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1690E22B-50A3-4487-BA46-C67F80A16603}" type="slidenum">
              <a:rPr lang="en-US" smtClean="0"/>
              <a:pPr eaLnBrk="1" hangingPunct="1"/>
              <a:t>7</a:t>
            </a:fld>
            <a:endParaRPr lang="en-US" smtClean="0"/>
          </a:p>
        </p:txBody>
      </p:sp>
    </p:spTree>
    <p:extLst>
      <p:ext uri="{BB962C8B-B14F-4D97-AF65-F5344CB8AC3E}">
        <p14:creationId xmlns:p14="http://schemas.microsoft.com/office/powerpoint/2010/main" val="30808185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52400" y="742950"/>
            <a:ext cx="8763000" cy="3065455"/>
          </a:xfrm>
          <a:prstGeom prst="rect">
            <a:avLst/>
          </a:prstGeom>
        </p:spPr>
        <p:txBody>
          <a:bodyPr wrap="square">
            <a:spAutoFit/>
          </a:bodyPr>
          <a:lstStyle/>
          <a:p>
            <a:pPr>
              <a:lnSpc>
                <a:spcPct val="115000"/>
              </a:lnSpc>
            </a:pPr>
            <a:r>
              <a:rPr lang="en-US" sz="2400" dirty="0">
                <a:latin typeface="Times New Roman"/>
                <a:ea typeface="Calibri"/>
                <a:cs typeface="Arial"/>
              </a:rPr>
              <a:t>Low hematocrit may be due to:</a:t>
            </a:r>
            <a:endParaRPr lang="en-US" sz="1600" dirty="0">
              <a:latin typeface="Calibri"/>
              <a:ea typeface="Calibri"/>
              <a:cs typeface="Arial"/>
            </a:endParaRPr>
          </a:p>
          <a:p>
            <a:pPr marL="342900" lvl="0" indent="-342900">
              <a:lnSpc>
                <a:spcPct val="115000"/>
              </a:lnSpc>
              <a:buFont typeface="Symbol"/>
              <a:buChar char=""/>
            </a:pPr>
            <a:r>
              <a:rPr lang="en-US" sz="2400" dirty="0">
                <a:latin typeface="Times New Roman"/>
                <a:ea typeface="Calibri"/>
                <a:cs typeface="Arial"/>
              </a:rPr>
              <a:t>Anemia</a:t>
            </a:r>
            <a:endParaRPr lang="en-US" sz="1600" dirty="0">
              <a:latin typeface="Calibri"/>
              <a:ea typeface="Calibri"/>
              <a:cs typeface="Arial"/>
            </a:endParaRPr>
          </a:p>
          <a:p>
            <a:pPr marL="342900" lvl="0" indent="-342900">
              <a:lnSpc>
                <a:spcPct val="115000"/>
              </a:lnSpc>
              <a:buFont typeface="Symbol"/>
              <a:buChar char=""/>
            </a:pPr>
            <a:r>
              <a:rPr lang="en-US" sz="2400" dirty="0">
                <a:latin typeface="Times New Roman"/>
                <a:ea typeface="Calibri"/>
                <a:cs typeface="Arial"/>
              </a:rPr>
              <a:t>Bleeding</a:t>
            </a:r>
            <a:endParaRPr lang="en-US" sz="1600" dirty="0">
              <a:latin typeface="Calibri"/>
              <a:ea typeface="Calibri"/>
              <a:cs typeface="Arial"/>
            </a:endParaRPr>
          </a:p>
          <a:p>
            <a:pPr marL="342900" lvl="0" indent="-342900">
              <a:lnSpc>
                <a:spcPct val="115000"/>
              </a:lnSpc>
              <a:buFont typeface="Symbol"/>
              <a:buChar char=""/>
            </a:pPr>
            <a:r>
              <a:rPr lang="en-US" sz="2400" dirty="0">
                <a:latin typeface="Times New Roman"/>
                <a:ea typeface="Calibri"/>
                <a:cs typeface="Arial"/>
              </a:rPr>
              <a:t>Destruction of red blood cells</a:t>
            </a:r>
            <a:endParaRPr lang="en-US" sz="1600" dirty="0">
              <a:latin typeface="Calibri"/>
              <a:ea typeface="Calibri"/>
              <a:cs typeface="Arial"/>
            </a:endParaRPr>
          </a:p>
          <a:p>
            <a:pPr marL="342900" lvl="0" indent="-342900">
              <a:lnSpc>
                <a:spcPct val="115000"/>
              </a:lnSpc>
              <a:buFont typeface="Symbol"/>
              <a:buChar char=""/>
            </a:pPr>
            <a:r>
              <a:rPr lang="en-US" sz="2400" dirty="0">
                <a:latin typeface="Times New Roman"/>
                <a:ea typeface="Calibri"/>
                <a:cs typeface="Arial"/>
              </a:rPr>
              <a:t>Leukemia</a:t>
            </a:r>
            <a:endParaRPr lang="en-US" sz="1600" dirty="0">
              <a:latin typeface="Calibri"/>
              <a:ea typeface="Calibri"/>
              <a:cs typeface="Arial"/>
            </a:endParaRPr>
          </a:p>
          <a:p>
            <a:pPr marL="342900" lvl="0" indent="-342900">
              <a:lnSpc>
                <a:spcPct val="115000"/>
              </a:lnSpc>
              <a:buFont typeface="Symbol"/>
              <a:buChar char=""/>
            </a:pPr>
            <a:r>
              <a:rPr lang="en-US" sz="2400" dirty="0">
                <a:latin typeface="Times New Roman"/>
                <a:ea typeface="Calibri"/>
                <a:cs typeface="Arial"/>
              </a:rPr>
              <a:t>Malnutrition</a:t>
            </a:r>
            <a:endParaRPr lang="en-US" sz="1600" dirty="0">
              <a:latin typeface="Calibri"/>
              <a:ea typeface="Calibri"/>
              <a:cs typeface="Arial"/>
            </a:endParaRPr>
          </a:p>
          <a:p>
            <a:pPr marL="342900" lvl="0" indent="-342900">
              <a:lnSpc>
                <a:spcPct val="115000"/>
              </a:lnSpc>
              <a:buFont typeface="Symbol"/>
              <a:buChar char=""/>
            </a:pPr>
            <a:r>
              <a:rPr lang="en-US" sz="2400" dirty="0">
                <a:latin typeface="Times New Roman"/>
                <a:ea typeface="Calibri"/>
                <a:cs typeface="Arial"/>
              </a:rPr>
              <a:t>Nutritional deficiencies of iron, folate, vitamin B12 and vitamin B6</a:t>
            </a:r>
            <a:endParaRPr lang="en-US" sz="1600" dirty="0">
              <a:effectLst/>
              <a:latin typeface="Calibri"/>
              <a:ea typeface="Calibri"/>
              <a:cs typeface="Arial"/>
            </a:endParaRPr>
          </a:p>
        </p:txBody>
      </p:sp>
    </p:spTree>
    <p:extLst>
      <p:ext uri="{BB962C8B-B14F-4D97-AF65-F5344CB8AC3E}">
        <p14:creationId xmlns:p14="http://schemas.microsoft.com/office/powerpoint/2010/main" val="12128644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3400" y="590550"/>
            <a:ext cx="7924800" cy="3490186"/>
          </a:xfrm>
          <a:prstGeom prst="rect">
            <a:avLst/>
          </a:prstGeom>
        </p:spPr>
        <p:txBody>
          <a:bodyPr wrap="square">
            <a:spAutoFit/>
          </a:bodyPr>
          <a:lstStyle/>
          <a:p>
            <a:pPr>
              <a:lnSpc>
                <a:spcPct val="115000"/>
              </a:lnSpc>
            </a:pPr>
            <a:r>
              <a:rPr lang="en-US" sz="2400" dirty="0">
                <a:latin typeface="Times New Roman"/>
                <a:ea typeface="Calibri"/>
                <a:cs typeface="Arial"/>
              </a:rPr>
              <a:t>High hematocrit may be due to:</a:t>
            </a:r>
            <a:endParaRPr lang="en-US" sz="1600" dirty="0">
              <a:latin typeface="Calibri"/>
              <a:ea typeface="Calibri"/>
              <a:cs typeface="Arial"/>
            </a:endParaRPr>
          </a:p>
          <a:p>
            <a:pPr marL="342900" lvl="0" indent="-342900">
              <a:lnSpc>
                <a:spcPct val="115000"/>
              </a:lnSpc>
              <a:buFont typeface="Symbol"/>
              <a:buChar char=""/>
            </a:pPr>
            <a:r>
              <a:rPr lang="en-US" sz="2400" dirty="0">
                <a:latin typeface="Times New Roman"/>
                <a:ea typeface="Calibri"/>
                <a:cs typeface="Arial"/>
              </a:rPr>
              <a:t>Congenital heart disease</a:t>
            </a:r>
            <a:endParaRPr lang="en-US" sz="1600" dirty="0">
              <a:latin typeface="Calibri"/>
              <a:ea typeface="Calibri"/>
              <a:cs typeface="Arial"/>
            </a:endParaRPr>
          </a:p>
          <a:p>
            <a:pPr marL="342900" lvl="0" indent="-342900">
              <a:lnSpc>
                <a:spcPct val="115000"/>
              </a:lnSpc>
              <a:buFont typeface="Symbol"/>
              <a:buChar char=""/>
            </a:pPr>
            <a:r>
              <a:rPr lang="en-US" sz="2400" dirty="0" err="1">
                <a:latin typeface="Times New Roman"/>
                <a:ea typeface="Calibri"/>
                <a:cs typeface="Arial"/>
              </a:rPr>
              <a:t>Cor</a:t>
            </a:r>
            <a:r>
              <a:rPr lang="en-US" sz="2400" dirty="0">
                <a:latin typeface="Times New Roman"/>
                <a:ea typeface="Calibri"/>
                <a:cs typeface="Arial"/>
              </a:rPr>
              <a:t> </a:t>
            </a:r>
            <a:r>
              <a:rPr lang="en-US" sz="2400" dirty="0" err="1">
                <a:latin typeface="Times New Roman"/>
                <a:ea typeface="Calibri"/>
                <a:cs typeface="Arial"/>
              </a:rPr>
              <a:t>pulmonale</a:t>
            </a:r>
            <a:endParaRPr lang="en-US" sz="1600" dirty="0">
              <a:latin typeface="Calibri"/>
              <a:ea typeface="Calibri"/>
              <a:cs typeface="Arial"/>
            </a:endParaRPr>
          </a:p>
          <a:p>
            <a:pPr marL="342900" lvl="0" indent="-342900">
              <a:lnSpc>
                <a:spcPct val="115000"/>
              </a:lnSpc>
              <a:buFont typeface="Symbol"/>
              <a:buChar char=""/>
            </a:pPr>
            <a:r>
              <a:rPr lang="en-US" sz="2400" dirty="0">
                <a:latin typeface="Times New Roman"/>
                <a:ea typeface="Calibri"/>
                <a:cs typeface="Arial"/>
              </a:rPr>
              <a:t>Dehydration</a:t>
            </a:r>
            <a:endParaRPr lang="en-US" sz="1600" dirty="0">
              <a:latin typeface="Calibri"/>
              <a:ea typeface="Calibri"/>
              <a:cs typeface="Arial"/>
            </a:endParaRPr>
          </a:p>
          <a:p>
            <a:pPr marL="342900" lvl="0" indent="-342900">
              <a:lnSpc>
                <a:spcPct val="115000"/>
              </a:lnSpc>
              <a:buFont typeface="Symbol"/>
              <a:buChar char=""/>
            </a:pPr>
            <a:r>
              <a:rPr lang="en-US" sz="2400" dirty="0" err="1">
                <a:latin typeface="Times New Roman"/>
                <a:ea typeface="Calibri"/>
                <a:cs typeface="Arial"/>
              </a:rPr>
              <a:t>Erythrocytosis</a:t>
            </a:r>
            <a:endParaRPr lang="en-US" sz="1600" dirty="0">
              <a:latin typeface="Calibri"/>
              <a:ea typeface="Calibri"/>
              <a:cs typeface="Arial"/>
            </a:endParaRPr>
          </a:p>
          <a:p>
            <a:pPr marL="342900" lvl="0" indent="-342900">
              <a:lnSpc>
                <a:spcPct val="115000"/>
              </a:lnSpc>
              <a:buFont typeface="Symbol"/>
              <a:buChar char=""/>
            </a:pPr>
            <a:r>
              <a:rPr lang="en-US" sz="2400" dirty="0">
                <a:latin typeface="Times New Roman"/>
                <a:ea typeface="Calibri"/>
                <a:cs typeface="Arial"/>
              </a:rPr>
              <a:t>Low blood oxygen levels (hypoxia)</a:t>
            </a:r>
            <a:endParaRPr lang="en-US" sz="1600" dirty="0">
              <a:latin typeface="Calibri"/>
              <a:ea typeface="Calibri"/>
              <a:cs typeface="Arial"/>
            </a:endParaRPr>
          </a:p>
          <a:p>
            <a:pPr marL="342900" lvl="0" indent="-342900">
              <a:lnSpc>
                <a:spcPct val="115000"/>
              </a:lnSpc>
              <a:buFont typeface="Symbol"/>
              <a:buChar char=""/>
            </a:pPr>
            <a:r>
              <a:rPr lang="en-US" sz="2400" dirty="0">
                <a:latin typeface="Times New Roman"/>
                <a:ea typeface="Calibri"/>
                <a:cs typeface="Arial"/>
              </a:rPr>
              <a:t>Pulmonary </a:t>
            </a:r>
            <a:r>
              <a:rPr lang="en-US" sz="2400" dirty="0" smtClean="0">
                <a:latin typeface="Times New Roman"/>
                <a:ea typeface="Calibri"/>
                <a:cs typeface="Arial"/>
              </a:rPr>
              <a:t>fibrosis</a:t>
            </a:r>
            <a:endParaRPr lang="en-US" sz="1600" dirty="0">
              <a:latin typeface="Calibri"/>
              <a:ea typeface="Calibri"/>
              <a:cs typeface="Arial"/>
            </a:endParaRPr>
          </a:p>
          <a:p>
            <a:pPr marL="342900" lvl="0" indent="-342900">
              <a:lnSpc>
                <a:spcPct val="115000"/>
              </a:lnSpc>
              <a:buFont typeface="Symbol"/>
              <a:buChar char=""/>
            </a:pPr>
            <a:r>
              <a:rPr lang="en-US" sz="2400" dirty="0" smtClean="0">
                <a:latin typeface="Times New Roman"/>
                <a:ea typeface="Calibri"/>
              </a:rPr>
              <a:t>Polycythemia </a:t>
            </a:r>
            <a:r>
              <a:rPr lang="en-US" sz="2400" dirty="0" err="1">
                <a:latin typeface="Times New Roman"/>
                <a:ea typeface="Calibri"/>
              </a:rPr>
              <a:t>vera</a:t>
            </a:r>
            <a:r>
              <a:rPr lang="en-US" sz="2400" dirty="0">
                <a:latin typeface="Times New Roman"/>
                <a:ea typeface="Calibri"/>
              </a:rPr>
              <a:t> (genetic aberration)</a:t>
            </a:r>
            <a:endParaRPr lang="ar-IQ" sz="2400" dirty="0"/>
          </a:p>
        </p:txBody>
      </p:sp>
    </p:spTree>
    <p:extLst>
      <p:ext uri="{BB962C8B-B14F-4D97-AF65-F5344CB8AC3E}">
        <p14:creationId xmlns:p14="http://schemas.microsoft.com/office/powerpoint/2010/main" val="50989550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IW_TYPE_IMAGE" val="Text Box 3"/>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2377</TotalTime>
  <Words>248</Words>
  <Application>Microsoft Office PowerPoint</Application>
  <PresentationFormat>عرض على الشاشة (9:16)‏</PresentationFormat>
  <Paragraphs>40</Paragraphs>
  <Slides>9</Slides>
  <Notes>0</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تدفق</vt:lpstr>
      <vt:lpstr>عرض تقديمي في PowerPoint</vt:lpstr>
      <vt:lpstr>عرض تقديمي في PowerPoint</vt:lpstr>
      <vt:lpstr>عرض تقديمي في PowerPoint</vt:lpstr>
      <vt:lpstr>عرض تقديمي في PowerPoint</vt:lpstr>
      <vt:lpstr>Measurement of Heamatocrit</vt:lpstr>
      <vt:lpstr>Hematocrit</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Dr.kalid</dc:creator>
  <cp:lastModifiedBy>Dr.Khalid</cp:lastModifiedBy>
  <cp:revision>236</cp:revision>
  <dcterms:created xsi:type="dcterms:W3CDTF">2017-08-07T16:03:08Z</dcterms:created>
  <dcterms:modified xsi:type="dcterms:W3CDTF">2018-02-23T09:40:34Z</dcterms:modified>
</cp:coreProperties>
</file>